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73" r:id="rId11"/>
    <p:sldId id="274" r:id="rId12"/>
    <p:sldId id="265" r:id="rId13"/>
    <p:sldId id="266" r:id="rId14"/>
    <p:sldId id="268" r:id="rId15"/>
    <p:sldId id="269" r:id="rId16"/>
    <p:sldId id="275" r:id="rId17"/>
    <p:sldId id="272" r:id="rId18"/>
    <p:sldId id="270" r:id="rId19"/>
    <p:sldId id="271" r:id="rId20"/>
    <p:sldId id="26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DB1F8-EB59-4AB8-ABB3-1B32EB063BA3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91DF7-28C3-4CFB-8D3E-9025D02B2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9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91DF7-28C3-4CFB-8D3E-9025D02B25B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30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7ADA7-E9CC-4CA6-9D07-39B163489EE4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DD890-665F-4109-9E15-BE37D19EB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3352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Chapter </a:t>
            </a:r>
            <a:r>
              <a:rPr lang="en-US" b="1" dirty="0" smtClean="0">
                <a:solidFill>
                  <a:srgbClr val="00B050"/>
                </a:solidFill>
              </a:rPr>
              <a:t>5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International Business: </a:t>
            </a:r>
            <a:r>
              <a:rPr lang="en-US" b="1" dirty="0" smtClean="0">
                <a:solidFill>
                  <a:srgbClr val="FF0000"/>
                </a:solidFill>
              </a:rPr>
              <a:t>Opportunities and Challenges in a Flattening World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848600" cy="1447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G</a:t>
            </a:r>
            <a:r>
              <a:rPr lang="en-US" b="1" dirty="0">
                <a:solidFill>
                  <a:srgbClr val="0070C0"/>
                </a:solidFill>
              </a:rPr>
              <a:t>lobal and Regional Economic Cooperation and </a:t>
            </a:r>
            <a:r>
              <a:rPr lang="en-US" b="1" dirty="0" smtClean="0">
                <a:solidFill>
                  <a:srgbClr val="0070C0"/>
                </a:solidFill>
              </a:rPr>
              <a:t>Integration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Mahmoud</a:t>
            </a:r>
            <a:r>
              <a:rPr lang="en-US" b="1" dirty="0" smtClean="0">
                <a:solidFill>
                  <a:srgbClr val="FF0000"/>
                </a:solidFill>
              </a:rPr>
              <a:t> s. </a:t>
            </a:r>
            <a:r>
              <a:rPr lang="en-US" b="1" dirty="0" err="1" smtClean="0">
                <a:solidFill>
                  <a:srgbClr val="FF0000"/>
                </a:solidFill>
              </a:rPr>
              <a:t>monsef</a:t>
            </a:r>
            <a:r>
              <a:rPr lang="en-US" b="1" dirty="0" smtClean="0">
                <a:solidFill>
                  <a:srgbClr val="FF0000"/>
                </a:solidFill>
              </a:rPr>
              <a:t> PhD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pros and cons </a:t>
            </a:r>
            <a:r>
              <a:rPr lang="en-US" dirty="0" smtClean="0">
                <a:solidFill>
                  <a:srgbClr val="FF0000"/>
                </a:solidFill>
              </a:rPr>
              <a:t>for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creating regional agreements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Pros</a:t>
            </a:r>
            <a:endParaRPr lang="en-US" dirty="0">
              <a:solidFill>
                <a:srgbClr val="FFC000"/>
              </a:solidFill>
            </a:endParaRPr>
          </a:p>
          <a:p>
            <a:pPr lvl="0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Trade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creation.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These agreements create more opportunities for countries to trade with one another by removing the barriers to trade and investment. </a:t>
            </a:r>
          </a:p>
          <a:p>
            <a:pPr lvl="0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Employment opportunities</a:t>
            </a:r>
            <a:r>
              <a:rPr lang="en-US" b="1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By removing restrictions on labor movement, economic integration can help expand job opportunities.</a:t>
            </a:r>
          </a:p>
          <a:p>
            <a:pPr lvl="0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Consensus and cooperation.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Member nations may find it easier to agree with smaller numbers of countries.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Regional understanding and similarities may also facilitate closer political cooperation.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pros and cons for creating regional agreements.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Cons</a:t>
            </a:r>
            <a:endParaRPr lang="en-US" dirty="0">
              <a:solidFill>
                <a:srgbClr val="FF0000"/>
              </a:solidFill>
            </a:endParaRPr>
          </a:p>
          <a:p>
            <a:pPr lvl="0"/>
            <a:r>
              <a:rPr lang="en-US" b="1" dirty="0" smtClean="0">
                <a:solidFill>
                  <a:srgbClr val="00B0F0"/>
                </a:solidFill>
              </a:rPr>
              <a:t>Trade </a:t>
            </a:r>
            <a:r>
              <a:rPr lang="en-US" b="1" dirty="0">
                <a:solidFill>
                  <a:srgbClr val="00B0F0"/>
                </a:solidFill>
              </a:rPr>
              <a:t>diversion</a:t>
            </a:r>
            <a:r>
              <a:rPr lang="en-US" b="1" dirty="0" smtClean="0">
                <a:solidFill>
                  <a:srgbClr val="00B0F0"/>
                </a:solidFill>
              </a:rPr>
              <a:t>.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92D050"/>
                </a:solidFill>
              </a:rPr>
              <a:t>Member countries may trade more with each other than with nonmember nations. </a:t>
            </a:r>
            <a:r>
              <a:rPr lang="en-US" dirty="0">
                <a:solidFill>
                  <a:srgbClr val="7030A0"/>
                </a:solidFill>
              </a:rPr>
              <a:t>This may mean increased trade with a less efficient or more expensive producer because it is in a member </a:t>
            </a:r>
            <a:r>
              <a:rPr lang="en-US" dirty="0" smtClean="0">
                <a:solidFill>
                  <a:srgbClr val="7030A0"/>
                </a:solidFill>
              </a:rPr>
              <a:t>country</a:t>
            </a:r>
            <a:endParaRPr lang="en-US" dirty="0">
              <a:solidFill>
                <a:srgbClr val="7030A0"/>
              </a:solidFill>
            </a:endParaRPr>
          </a:p>
          <a:p>
            <a:pPr lvl="0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Employment shifts and reductions</a:t>
            </a:r>
            <a:r>
              <a:rPr lang="en-US" b="1" dirty="0"/>
              <a:t>.</a:t>
            </a:r>
            <a:r>
              <a:rPr lang="en-US" dirty="0"/>
              <a:t>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Countries may move production to cheaper labor markets in member countries. </a:t>
            </a:r>
            <a:r>
              <a:rPr lang="en-US" dirty="0" smtClean="0"/>
              <a:t> </a:t>
            </a:r>
            <a:r>
              <a:rPr lang="en-US" dirty="0">
                <a:solidFill>
                  <a:srgbClr val="C00000"/>
                </a:solidFill>
              </a:rPr>
              <a:t>workers may move to gain access to better jobs and wages. </a:t>
            </a:r>
            <a:r>
              <a:rPr lang="en-US" dirty="0">
                <a:solidFill>
                  <a:srgbClr val="7030A0"/>
                </a:solidFill>
              </a:rPr>
              <a:t>Sudden shifts in employment can tax the resources of member countries.</a:t>
            </a:r>
          </a:p>
          <a:p>
            <a:pPr lvl="0"/>
            <a:r>
              <a:rPr lang="en-US" b="1" dirty="0">
                <a:solidFill>
                  <a:srgbClr val="00B0F0"/>
                </a:solidFill>
              </a:rPr>
              <a:t>Loss of national sovereignty</a:t>
            </a:r>
            <a:r>
              <a:rPr lang="en-US" b="1" dirty="0" smtClean="0">
                <a:solidFill>
                  <a:srgbClr val="00B0F0"/>
                </a:solidFill>
              </a:rPr>
              <a:t>.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nations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may find that they have to give up more of their political and economic rights.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Major Areas of Regional Economic Integration and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Cooperation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solidFill>
                  <a:srgbClr val="00B050"/>
                </a:solidFill>
              </a:rPr>
              <a:t>The largest regional trade cooperative agreements are the European Union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(EU),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the North American Free Trade Agreement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(NAFTA), </a:t>
            </a:r>
            <a:r>
              <a:rPr lang="en-US" dirty="0">
                <a:solidFill>
                  <a:srgbClr val="FFC000"/>
                </a:solidFill>
              </a:rPr>
              <a:t>and the Asia–Pacific Economic Cooperation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(APEC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).</a:t>
            </a:r>
          </a:p>
          <a:p>
            <a:pPr lvl="0"/>
            <a:r>
              <a:rPr lang="en-US" dirty="0" smtClean="0"/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 African Economic Community (AEC) has more member countries than the EU, NAFTA, and APEC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but represents a substantially smaller portion of global trade than these other cooperatives.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Why Does Peace Impact Business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>
                <a:solidFill>
                  <a:srgbClr val="FF0000"/>
                </a:solidFill>
              </a:rPr>
              <a:t>While certain industries (e.g., defense companies) benefit from conflict, in </a:t>
            </a:r>
            <a:r>
              <a:rPr lang="en-US" sz="3600" dirty="0" smtClean="0">
                <a:solidFill>
                  <a:srgbClr val="FF0000"/>
                </a:solidFill>
              </a:rPr>
              <a:t>general, </a:t>
            </a:r>
            <a:r>
              <a:rPr lang="en-US" sz="3600" dirty="0">
                <a:solidFill>
                  <a:srgbClr val="FF0000"/>
                </a:solidFill>
              </a:rPr>
              <a:t>global firms prosper best in peaceful times. </a:t>
            </a:r>
            <a:endParaRPr lang="en-US" sz="3600" dirty="0" smtClean="0">
              <a:solidFill>
                <a:srgbClr val="FF0000"/>
              </a:solidFill>
            </a:endParaRPr>
          </a:p>
          <a:p>
            <a:pPr lvl="0"/>
            <a:r>
              <a:rPr lang="en-US" sz="3600" dirty="0" smtClean="0">
                <a:solidFill>
                  <a:srgbClr val="00B050"/>
                </a:solidFill>
              </a:rPr>
              <a:t>The </a:t>
            </a:r>
            <a:r>
              <a:rPr lang="en-US" sz="3600" dirty="0">
                <a:solidFill>
                  <a:srgbClr val="00B050"/>
                </a:solidFill>
              </a:rPr>
              <a:t>primary impact for businesses is in the areas of staffing, operations, regulations, and currency convertibility and financial management.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The United </a:t>
            </a:r>
            <a:r>
              <a:rPr lang="en-US" b="1" dirty="0" smtClean="0">
                <a:solidFill>
                  <a:srgbClr val="00B050"/>
                </a:solidFill>
              </a:rPr>
              <a:t>Nations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FF0000"/>
                </a:solidFill>
              </a:rPr>
              <a:t>The United Nations (UN) was formed at the end of World War II in 1945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 Its original intent remains the same: </a:t>
            </a:r>
          </a:p>
          <a:p>
            <a:pPr lvl="0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to maintain international peace and security; </a:t>
            </a:r>
            <a:r>
              <a:rPr lang="en-US" dirty="0" smtClean="0">
                <a:solidFill>
                  <a:srgbClr val="92D050"/>
                </a:solidFill>
              </a:rPr>
              <a:t>to develop friendly relations between nations</a:t>
            </a:r>
            <a:r>
              <a:rPr lang="en-US" dirty="0" smtClean="0"/>
              <a:t>;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and to foster international cooperation in solving economic, social, humanitarian, and cultural issues.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The Ten Principles of the UN Global Compact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“The Ten Principles,” United Nations Global Compact, accessed April 30, 2011, 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Human Rights</a:t>
            </a:r>
          </a:p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Labor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Environment</a:t>
            </a:r>
          </a:p>
          <a:p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Anti-Corruption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Human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 smtClean="0">
                <a:solidFill>
                  <a:srgbClr val="FFC000"/>
                </a:solidFill>
              </a:rPr>
              <a:t>Principle 1: </a:t>
            </a:r>
            <a:r>
              <a:rPr lang="en-US" sz="3600" dirty="0" smtClean="0">
                <a:solidFill>
                  <a:srgbClr val="00B0F0"/>
                </a:solidFill>
              </a:rPr>
              <a:t>Businesses should support and respect the protection of internationally proclaimed human rights; </a:t>
            </a:r>
            <a:r>
              <a:rPr lang="en-US" sz="3600" dirty="0" smtClean="0"/>
              <a:t>and</a:t>
            </a:r>
          </a:p>
          <a:p>
            <a:pPr lvl="0"/>
            <a:r>
              <a:rPr lang="en-US" sz="3600" dirty="0" smtClean="0">
                <a:solidFill>
                  <a:srgbClr val="FFC000"/>
                </a:solidFill>
              </a:rPr>
              <a:t>Principle 2: 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</a:rPr>
              <a:t>make sure that they are not complicit in human rights abuses.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labour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 smtClean="0">
                <a:solidFill>
                  <a:srgbClr val="FFC000"/>
                </a:solidFill>
              </a:rPr>
              <a:t>Principle 3: </a:t>
            </a:r>
            <a:r>
              <a:rPr lang="en-US" dirty="0" smtClean="0">
                <a:solidFill>
                  <a:srgbClr val="FF0000"/>
                </a:solidFill>
              </a:rPr>
              <a:t>Businesses should uphold the freedom of association and the effective recognition of the right to collective bargaining;</a:t>
            </a:r>
          </a:p>
          <a:p>
            <a:pPr lvl="0"/>
            <a:r>
              <a:rPr lang="en-US" dirty="0" smtClean="0">
                <a:solidFill>
                  <a:srgbClr val="FFC000"/>
                </a:solidFill>
              </a:rPr>
              <a:t>Principle 4: </a:t>
            </a:r>
            <a:r>
              <a:rPr lang="en-US" dirty="0" smtClean="0">
                <a:solidFill>
                  <a:srgbClr val="00B050"/>
                </a:solidFill>
              </a:rPr>
              <a:t>the elimination of all forms of forced and compulsory</a:t>
            </a:r>
          </a:p>
          <a:p>
            <a:pPr lvl="0"/>
            <a:r>
              <a:rPr lang="en-US" dirty="0" smtClean="0">
                <a:solidFill>
                  <a:srgbClr val="FFC000"/>
                </a:solidFill>
              </a:rPr>
              <a:t>Principle 5: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the effective abolition of child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labour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; 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Principle 6: </a:t>
            </a:r>
            <a:r>
              <a:rPr lang="en-US" dirty="0" smtClean="0">
                <a:solidFill>
                  <a:srgbClr val="FF0000"/>
                </a:solidFill>
              </a:rPr>
              <a:t>the elimination of discrimination in respect of employment and occupation.</a:t>
            </a:r>
          </a:p>
          <a:p>
            <a:pPr lvl="0"/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Environment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 smtClean="0">
                <a:solidFill>
                  <a:srgbClr val="FFC000"/>
                </a:solidFill>
              </a:rPr>
              <a:t>Principle 7: </a:t>
            </a:r>
            <a:r>
              <a:rPr lang="en-US" dirty="0" smtClean="0">
                <a:solidFill>
                  <a:srgbClr val="7030A0"/>
                </a:solidFill>
              </a:rPr>
              <a:t>Businesses should support a precautionary approach to environmental challenges;</a:t>
            </a:r>
          </a:p>
          <a:p>
            <a:pPr lvl="0"/>
            <a:r>
              <a:rPr lang="en-US" dirty="0" smtClean="0">
                <a:solidFill>
                  <a:srgbClr val="FFC000"/>
                </a:solidFill>
              </a:rPr>
              <a:t>Principle 8: </a:t>
            </a:r>
            <a:r>
              <a:rPr lang="en-US" dirty="0" smtClean="0">
                <a:solidFill>
                  <a:srgbClr val="00B050"/>
                </a:solidFill>
              </a:rPr>
              <a:t>undertake initiatives to promote  greater environmental responsibility; and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Principle 9: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encourage the development and diffusion of environmentally friendly technologies.</a:t>
            </a:r>
          </a:p>
          <a:p>
            <a:pPr lvl="0"/>
            <a:endParaRPr lang="en-US" dirty="0" smtClean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Anti-Corruption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C000"/>
                </a:solidFill>
              </a:rPr>
              <a:t>Principle 10: </a:t>
            </a:r>
            <a:r>
              <a:rPr lang="en-US" sz="4000" dirty="0" smtClean="0">
                <a:solidFill>
                  <a:srgbClr val="00B050"/>
                </a:solidFill>
              </a:rPr>
              <a:t>Businesses should work against corruption in all its forms, including extortion and bribery.</a:t>
            </a:r>
          </a:p>
          <a:p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What’s in It for Me?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3600" dirty="0" smtClean="0">
                <a:solidFill>
                  <a:srgbClr val="00B050"/>
                </a:solidFill>
              </a:rPr>
              <a:t>What is international economic cooperation among nations?</a:t>
            </a:r>
          </a:p>
          <a:p>
            <a:pPr lvl="0"/>
            <a:r>
              <a:rPr lang="en-US" sz="3600" dirty="0" smtClean="0">
                <a:solidFill>
                  <a:srgbClr val="FF0000"/>
                </a:solidFill>
              </a:rPr>
              <a:t>What is regional economic integration?</a:t>
            </a:r>
          </a:p>
          <a:p>
            <a:pPr lvl="0"/>
            <a:r>
              <a:rPr lang="en-US" sz="3600" dirty="0" smtClean="0">
                <a:solidFill>
                  <a:srgbClr val="7030A0"/>
                </a:solidFill>
              </a:rPr>
              <a:t>What is the United Nations (UN), and how do the UN and peace impact global trade?</a:t>
            </a:r>
          </a:p>
          <a:p>
            <a:r>
              <a:rPr lang="en-US" sz="3600" dirty="0" smtClean="0">
                <a:solidFill>
                  <a:srgbClr val="00B0F0"/>
                </a:solidFill>
              </a:rPr>
              <a:t>you’ll learn more about how governments seek to cooperate with one another by entering into trade agreements in order to facilitate business.</a:t>
            </a:r>
            <a:endParaRPr lang="en-US" sz="36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bodies of the UN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FF00"/>
                </a:solidFill>
              </a:rPr>
              <a:t>six</a:t>
            </a:r>
            <a:r>
              <a:rPr lang="en-US" dirty="0" smtClean="0">
                <a:solidFill>
                  <a:srgbClr val="FF0000"/>
                </a:solidFill>
              </a:rPr>
              <a:t> main bodies of the UN are </a:t>
            </a:r>
          </a:p>
          <a:p>
            <a:pPr lvl="0"/>
            <a:r>
              <a:rPr lang="en-US" dirty="0" smtClean="0"/>
              <a:t>the </a:t>
            </a:r>
            <a:r>
              <a:rPr lang="en-US" dirty="0" smtClean="0">
                <a:solidFill>
                  <a:srgbClr val="FFC000"/>
                </a:solidFill>
              </a:rPr>
              <a:t>(1) Secretariat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50"/>
                </a:solidFill>
              </a:rPr>
              <a:t>(2) Security Council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7030A0"/>
                </a:solidFill>
              </a:rPr>
              <a:t>(3) General Assembly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(4) Economic and Social Council,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(5) International Court of Justice,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(6) UN Trusteeship Council. </a:t>
            </a:r>
          </a:p>
          <a:p>
            <a:pPr lvl="0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Secretary-General leads the UN.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International Economic Cooperation among Nations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The General Agreement on Tariffs and Trade (GATT) </a:t>
            </a:r>
            <a:r>
              <a:rPr lang="en-US" sz="3600" dirty="0">
                <a:solidFill>
                  <a:srgbClr val="92D050"/>
                </a:solidFill>
              </a:rPr>
              <a:t>is a series of rules governing trade </a:t>
            </a:r>
            <a:r>
              <a:rPr lang="en-US" sz="3600" dirty="0"/>
              <a:t>that were </a:t>
            </a:r>
            <a:r>
              <a:rPr lang="en-US" sz="3600" dirty="0">
                <a:solidFill>
                  <a:srgbClr val="7030A0"/>
                </a:solidFill>
              </a:rPr>
              <a:t>first created in 1947 by twenty-three countries</a:t>
            </a:r>
            <a:r>
              <a:rPr lang="en-US" sz="3600" dirty="0"/>
              <a:t>. </a:t>
            </a:r>
            <a:endParaRPr lang="en-US" sz="3600" dirty="0" smtClean="0"/>
          </a:p>
          <a:p>
            <a:pPr lvl="0"/>
            <a:r>
              <a:rPr lang="en-US" sz="3600" dirty="0" smtClean="0">
                <a:solidFill>
                  <a:srgbClr val="FFC000"/>
                </a:solidFill>
              </a:rPr>
              <a:t>It </a:t>
            </a:r>
            <a:r>
              <a:rPr lang="en-US" sz="3600" dirty="0">
                <a:solidFill>
                  <a:srgbClr val="FFC000"/>
                </a:solidFill>
              </a:rPr>
              <a:t>remained in force until 1995, when it was replaced by the </a:t>
            </a:r>
            <a:r>
              <a:rPr lang="en-US" sz="3600" dirty="0" smtClean="0">
                <a:solidFill>
                  <a:srgbClr val="FFC000"/>
                </a:solidFill>
              </a:rPr>
              <a:t>WTO</a:t>
            </a:r>
            <a:endParaRPr lang="en-US" sz="3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International Economic Cooperation among Nations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>
                <a:solidFill>
                  <a:srgbClr val="FF0000"/>
                </a:solidFill>
              </a:rPr>
              <a:t>The World Trade Organization (WTO</a:t>
            </a:r>
            <a:r>
              <a:rPr lang="en-US" dirty="0"/>
              <a:t>) is</a:t>
            </a:r>
            <a:r>
              <a:rPr lang="en-US" dirty="0">
                <a:solidFill>
                  <a:srgbClr val="00B050"/>
                </a:solidFill>
              </a:rPr>
              <a:t> the only global, international organization dealing with the rules of trade between nations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>
                <a:solidFill>
                  <a:srgbClr val="FFC000"/>
                </a:solidFill>
              </a:rPr>
              <a:t>The WTO agreements</a:t>
            </a:r>
            <a:r>
              <a:rPr lang="en-US" dirty="0">
                <a:solidFill>
                  <a:srgbClr val="7030A0"/>
                </a:solidFill>
              </a:rPr>
              <a:t> that have been negotiated and signed by the organization’s 153 member nations </a:t>
            </a:r>
            <a:r>
              <a:rPr lang="en-US" dirty="0">
                <a:solidFill>
                  <a:srgbClr val="0070C0"/>
                </a:solidFill>
              </a:rPr>
              <a:t>and ratified in their parliaments </a:t>
            </a:r>
            <a:r>
              <a:rPr lang="en-US" dirty="0">
                <a:solidFill>
                  <a:srgbClr val="00B050"/>
                </a:solidFill>
              </a:rPr>
              <a:t>are the heart of the organization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International Economic Cooperation among Nations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Its goal is </a:t>
            </a:r>
            <a:r>
              <a:rPr lang="en-US" sz="4000" dirty="0" smtClean="0">
                <a:solidFill>
                  <a:srgbClr val="00B050"/>
                </a:solidFill>
              </a:rPr>
              <a:t>to help the producers, exporters, and importers of goods and services conduct business. </a:t>
            </a:r>
          </a:p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The current round of the WTO is called the Doha Round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Regional Economic Integration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dirty="0">
                <a:solidFill>
                  <a:srgbClr val="FF0000"/>
                </a:solidFill>
              </a:rPr>
              <a:t>Regional economic integration</a:t>
            </a:r>
            <a:r>
              <a:rPr lang="en-US" sz="4000" dirty="0">
                <a:solidFill>
                  <a:schemeClr val="bg2">
                    <a:lumMod val="50000"/>
                  </a:schemeClr>
                </a:solidFill>
              </a:rPr>
              <a:t> refers to </a:t>
            </a:r>
            <a:r>
              <a:rPr lang="en-US" sz="4000" dirty="0">
                <a:solidFill>
                  <a:srgbClr val="7030A0"/>
                </a:solidFill>
              </a:rPr>
              <a:t>efforts to promote free and fair trade on a regional basis.</a:t>
            </a:r>
          </a:p>
          <a:p>
            <a:r>
              <a:rPr lang="en-US" sz="4000" dirty="0">
                <a:solidFill>
                  <a:srgbClr val="00B050"/>
                </a:solidFill>
              </a:rPr>
              <a:t>There are </a:t>
            </a:r>
            <a:r>
              <a:rPr lang="en-US" sz="4000" dirty="0">
                <a:solidFill>
                  <a:srgbClr val="FF0000"/>
                </a:solidFill>
              </a:rPr>
              <a:t>four</a:t>
            </a:r>
            <a:r>
              <a:rPr lang="en-US" sz="4000" dirty="0">
                <a:solidFill>
                  <a:srgbClr val="00B050"/>
                </a:solidFill>
              </a:rPr>
              <a:t> main types of economic integration:</a:t>
            </a:r>
          </a:p>
          <a:p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Regional Economic Integration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</a:pPr>
            <a:r>
              <a:rPr lang="en-US" sz="3600" i="1" dirty="0" smtClean="0">
                <a:solidFill>
                  <a:srgbClr val="FF0000"/>
                </a:solidFill>
              </a:rPr>
              <a:t>Free trade area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rgbClr val="00B050"/>
                </a:solidFill>
              </a:rPr>
              <a:t>is the most basic form of economic cooperation</a:t>
            </a:r>
            <a:r>
              <a:rPr lang="en-US" sz="3600" dirty="0" smtClean="0"/>
              <a:t>. </a:t>
            </a:r>
          </a:p>
          <a:p>
            <a:pPr lvl="1">
              <a:buFont typeface="Arial" charset="0"/>
              <a:buChar char="•"/>
            </a:pPr>
            <a:r>
              <a:rPr lang="en-US" sz="3600" dirty="0" smtClean="0">
                <a:solidFill>
                  <a:srgbClr val="00B0F0"/>
                </a:solidFill>
              </a:rPr>
              <a:t>Member countries remove all barriers to trade between themselves</a:t>
            </a:r>
            <a:r>
              <a:rPr lang="en-US" sz="3600" dirty="0" smtClean="0"/>
              <a:t>,</a:t>
            </a:r>
          </a:p>
          <a:p>
            <a:pPr lvl="1">
              <a:buFont typeface="Arial" charset="0"/>
              <a:buChar char="•"/>
            </a:pPr>
            <a:r>
              <a:rPr lang="en-US" sz="3600" dirty="0" smtClean="0"/>
              <a:t>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but are free to independently determine trade policies with nonmember nations.</a:t>
            </a:r>
            <a:endParaRPr lang="en-US" sz="3600" dirty="0" smtClean="0"/>
          </a:p>
          <a:p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Regional Economic Integration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 lvl="1">
              <a:buNone/>
            </a:pPr>
            <a:r>
              <a:rPr lang="en-US" i="1" dirty="0" smtClean="0">
                <a:solidFill>
                  <a:srgbClr val="FF0000"/>
                </a:solidFill>
              </a:rPr>
              <a:t>* Common </a:t>
            </a:r>
            <a:r>
              <a:rPr lang="en-US" i="1" dirty="0">
                <a:solidFill>
                  <a:srgbClr val="FF0000"/>
                </a:solidFill>
              </a:rPr>
              <a:t>market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allows for the creation of an economically integrated market between member countries.</a:t>
            </a:r>
            <a:r>
              <a:rPr lang="en-US" dirty="0"/>
              <a:t>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Trade barriers and any restrictions on the movement of labor and capital between member countries are removed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 lvl="1"/>
            <a:r>
              <a:rPr lang="en-US" dirty="0" smtClean="0"/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There is a common trade policy for trade with nonmember nations, and workers no longer need a visa or work permit to work in another member country of a common market.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Regional Economic Integration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i="1" dirty="0" smtClean="0"/>
              <a:t>* </a:t>
            </a:r>
            <a:r>
              <a:rPr lang="en-US" sz="3200" i="1" dirty="0" smtClean="0">
                <a:solidFill>
                  <a:srgbClr val="FF0000"/>
                </a:solidFill>
              </a:rPr>
              <a:t>Customs union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provides for economic cooperation. </a:t>
            </a:r>
            <a:r>
              <a:rPr lang="en-US" sz="3200" dirty="0" smtClean="0">
                <a:solidFill>
                  <a:srgbClr val="7030A0"/>
                </a:solidFill>
              </a:rPr>
              <a:t>Barriers to trade are removed between member countries, </a:t>
            </a:r>
            <a:r>
              <a:rPr lang="en-US" sz="3200" dirty="0" smtClean="0">
                <a:solidFill>
                  <a:srgbClr val="FFC000"/>
                </a:solidFill>
              </a:rPr>
              <a:t>and members agree to treat trade with nonmember countries in a similar manner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i="1" dirty="0" smtClean="0">
                <a:solidFill>
                  <a:srgbClr val="FF0000"/>
                </a:solidFill>
              </a:rPr>
              <a:t>Economic union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7030A0"/>
                </a:solidFill>
              </a:rPr>
              <a:t>is created when countries enter into an economic agreement </a:t>
            </a:r>
            <a:r>
              <a:rPr lang="en-US" sz="3200" dirty="0" smtClean="0">
                <a:solidFill>
                  <a:srgbClr val="92D050"/>
                </a:solidFill>
              </a:rPr>
              <a:t>to remove barriers to trade and adopt common economic policies.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1014</Words>
  <Application>Microsoft Office PowerPoint</Application>
  <PresentationFormat>On-screen Show (4:3)</PresentationFormat>
  <Paragraphs>75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Chapter 5 International Business: Opportunities and Challenges in a Flattening World </vt:lpstr>
      <vt:lpstr>What’s in It for Me?</vt:lpstr>
      <vt:lpstr>International Economic Cooperation among Nations</vt:lpstr>
      <vt:lpstr>International Economic Cooperation among Nations</vt:lpstr>
      <vt:lpstr>International Economic Cooperation among Nations</vt:lpstr>
      <vt:lpstr>Regional Economic Integration</vt:lpstr>
      <vt:lpstr>Regional Economic Integration</vt:lpstr>
      <vt:lpstr>Regional Economic Integration</vt:lpstr>
      <vt:lpstr>Regional Economic Integration</vt:lpstr>
      <vt:lpstr>pros and cons for  creating regional agreements.</vt:lpstr>
      <vt:lpstr>pros and cons for creating regional agreements.</vt:lpstr>
      <vt:lpstr>Major Areas of Regional Economic Integration and Cooperation</vt:lpstr>
      <vt:lpstr>Why Does Peace Impact Business?</vt:lpstr>
      <vt:lpstr>The United Nations</vt:lpstr>
      <vt:lpstr>The Ten Principles of the UN Global Compact</vt:lpstr>
      <vt:lpstr>Human Rights</vt:lpstr>
      <vt:lpstr>labour</vt:lpstr>
      <vt:lpstr>Environment</vt:lpstr>
      <vt:lpstr>Anti-Corruption</vt:lpstr>
      <vt:lpstr>bodies of the UN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Server</dc:creator>
  <cp:lastModifiedBy>sonaymomeni</cp:lastModifiedBy>
  <cp:revision>18</cp:revision>
  <dcterms:created xsi:type="dcterms:W3CDTF">2013-09-23T08:08:39Z</dcterms:created>
  <dcterms:modified xsi:type="dcterms:W3CDTF">2018-04-10T16:08:57Z</dcterms:modified>
</cp:coreProperties>
</file>